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Roboto"/>
      <p:regular r:id="rId20"/>
      <p:bold r:id="rId21"/>
      <p:italic r:id="rId22"/>
      <p:boldItalic r:id="rId23"/>
    </p:embeddedFont>
    <p:embeddedFont>
      <p:font typeface="Nunito"/>
      <p:regular r:id="rId24"/>
      <p:bold r:id="rId25"/>
      <p:italic r:id="rId26"/>
      <p:boldItalic r:id="rId27"/>
    </p:embeddedFont>
    <p:embeddedFont>
      <p:font typeface="Maven Pro"/>
      <p:regular r:id="rId28"/>
      <p:bold r:id="rId29"/>
    </p:embeddedFont>
    <p:embeddedFont>
      <p:font typeface="Roboto Mono"/>
      <p:regular r:id="rId30"/>
      <p:bold r:id="rId31"/>
      <p:italic r:id="rId32"/>
      <p:boldItalic r:id="rId33"/>
    </p:embeddedFont>
    <p:embeddedFont>
      <p:font typeface="Open Sans"/>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Nunito-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Nunito-italic.fntdata"/><Relationship Id="rId25" Type="http://schemas.openxmlformats.org/officeDocument/2006/relationships/font" Target="fonts/Nunito-bold.fntdata"/><Relationship Id="rId28" Type="http://schemas.openxmlformats.org/officeDocument/2006/relationships/font" Target="fonts/MavenPro-regular.fntdata"/><Relationship Id="rId27" Type="http://schemas.openxmlformats.org/officeDocument/2006/relationships/font" Target="fonts/Nunito-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avenPr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Mono-bold.fntdata"/><Relationship Id="rId30" Type="http://schemas.openxmlformats.org/officeDocument/2006/relationships/font" Target="fonts/RobotoMono-regular.fntdata"/><Relationship Id="rId11" Type="http://schemas.openxmlformats.org/officeDocument/2006/relationships/slide" Target="slides/slide7.xml"/><Relationship Id="rId33" Type="http://schemas.openxmlformats.org/officeDocument/2006/relationships/font" Target="fonts/RobotoMono-boldItalic.fntdata"/><Relationship Id="rId10" Type="http://schemas.openxmlformats.org/officeDocument/2006/relationships/slide" Target="slides/slide6.xml"/><Relationship Id="rId32" Type="http://schemas.openxmlformats.org/officeDocument/2006/relationships/font" Target="fonts/RobotoMono-italic.fntdata"/><Relationship Id="rId13" Type="http://schemas.openxmlformats.org/officeDocument/2006/relationships/slide" Target="slides/slide9.xml"/><Relationship Id="rId35" Type="http://schemas.openxmlformats.org/officeDocument/2006/relationships/font" Target="fonts/OpenSans-bold.fntdata"/><Relationship Id="rId12" Type="http://schemas.openxmlformats.org/officeDocument/2006/relationships/slide" Target="slides/slide8.xml"/><Relationship Id="rId34" Type="http://schemas.openxmlformats.org/officeDocument/2006/relationships/font" Target="fonts/OpenSans-regular.fntdata"/><Relationship Id="rId15" Type="http://schemas.openxmlformats.org/officeDocument/2006/relationships/slide" Target="slides/slide11.xml"/><Relationship Id="rId37" Type="http://schemas.openxmlformats.org/officeDocument/2006/relationships/font" Target="fonts/OpenSans-boldItalic.fntdata"/><Relationship Id="rId14" Type="http://schemas.openxmlformats.org/officeDocument/2006/relationships/slide" Target="slides/slide10.xml"/><Relationship Id="rId36" Type="http://schemas.openxmlformats.org/officeDocument/2006/relationships/font" Target="fonts/OpenSans-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gif>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a02c3609d4_1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a02c3609d4_1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5da898808f_1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5da898808f_1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5da898808f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5da898808f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5da898808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5da898808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5da898808f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5da898808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a02c3609d4_1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a02c3609d4_1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e8b6f6db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e8b6f6db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5db281047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5db281047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5da898808f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5da898808f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5da898808f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5da898808f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5da898808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5da898808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a02c3609d4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a02c3609d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a02c3609d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a02c3609d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5bbf6679a7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5bbf6679a7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docs.google.com/document/d/1C2hBfBuqZMh0SDSdBYp9__1MLRMvEp_7w3F7GQ6-UTM/edit?usp=sharing" TargetMode="Externa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google.qwiklabs.com/focuses/3618?parent=catalog" TargetMode="External"/><Relationship Id="rId4" Type="http://schemas.openxmlformats.org/officeDocument/2006/relationships/image" Target="../media/image1.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google.qwiklabs.com/focuses/3642?parent=catalog" TargetMode="Externa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docs.google.com/forms/d/e/1FAIpQLScK5YY3kmsA3l0Ozu7zgy8qfTovZF6__EX-0Y1eA-yw2bSU-g/viewform?usp=sf_link"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shop.googlemerchandisestore.com/" TargetMode="External"/><Relationship Id="rId4" Type="http://schemas.openxmlformats.org/officeDocument/2006/relationships/image" Target="../media/image4.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hyperlink" Target="https://docs.google.com/spreadsheets/d/1U4M5gkRWwRprpoGaRXsr0CyC9fwX9BLrlESjhouM86k/edit?usp=sharin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311708" y="1277975"/>
            <a:ext cx="8520600" cy="205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Business Analytics </a:t>
            </a:r>
            <a:endParaRPr/>
          </a:p>
          <a:p>
            <a:pPr indent="0" lvl="0" marL="0" rtl="0" algn="l">
              <a:spcBef>
                <a:spcPts val="0"/>
              </a:spcBef>
              <a:spcAft>
                <a:spcPts val="0"/>
              </a:spcAft>
              <a:buNone/>
            </a:pPr>
            <a:r>
              <a:rPr lang="en"/>
              <a:t>Toolbox - </a:t>
            </a:r>
            <a:r>
              <a:rPr lang="en" sz="3000"/>
              <a:t>BA</a:t>
            </a:r>
            <a:r>
              <a:rPr lang="en" sz="3000"/>
              <a:t>775</a:t>
            </a:r>
            <a:endParaRPr sz="3000"/>
          </a:p>
          <a:p>
            <a:pPr indent="0" lvl="0" marL="0" rtl="0" algn="l">
              <a:spcBef>
                <a:spcPts val="0"/>
              </a:spcBef>
              <a:spcAft>
                <a:spcPts val="0"/>
              </a:spcAft>
              <a:buNone/>
            </a:pPr>
            <a:r>
              <a:rPr i="1" lang="en" sz="2400">
                <a:solidFill>
                  <a:srgbClr val="B7B7B7"/>
                </a:solidFill>
              </a:rPr>
              <a:t>Summer 2021</a:t>
            </a:r>
            <a:endParaRPr i="1" sz="2400">
              <a:solidFill>
                <a:srgbClr val="B7B7B7"/>
              </a:solidFill>
            </a:endParaRPr>
          </a:p>
          <a:p>
            <a:pPr indent="0" lvl="0" marL="0" rtl="0" algn="l">
              <a:spcBef>
                <a:spcPts val="0"/>
              </a:spcBef>
              <a:spcAft>
                <a:spcPts val="0"/>
              </a:spcAft>
              <a:buNone/>
            </a:pPr>
            <a:r>
              <a:t/>
            </a:r>
            <a:endParaRPr b="0" sz="1800"/>
          </a:p>
          <a:p>
            <a:pPr indent="0" lvl="0" marL="0" rtl="0" algn="l">
              <a:spcBef>
                <a:spcPts val="0"/>
              </a:spcBef>
              <a:spcAft>
                <a:spcPts val="0"/>
              </a:spcAft>
              <a:buNone/>
            </a:pPr>
            <a:r>
              <a:rPr b="0" lang="en" sz="1800"/>
              <a:t>Lecture 04</a:t>
            </a:r>
            <a:endParaRPr b="0" sz="1800"/>
          </a:p>
        </p:txBody>
      </p:sp>
      <p:sp>
        <p:nvSpPr>
          <p:cNvPr id="278" name="Google Shape;278;p13"/>
          <p:cNvSpPr txBox="1"/>
          <p:nvPr>
            <p:ph idx="1" type="subTitle"/>
          </p:nvPr>
        </p:nvSpPr>
        <p:spPr>
          <a:xfrm>
            <a:off x="311700" y="3748525"/>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Professor: Mohammad Soltanieh-ha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2"/>
          <p:cNvSpPr txBox="1"/>
          <p:nvPr>
            <p:ph idx="1" type="body"/>
          </p:nvPr>
        </p:nvSpPr>
        <p:spPr>
          <a:xfrm>
            <a:off x="1303800" y="1990050"/>
            <a:ext cx="7245900" cy="3062400"/>
          </a:xfrm>
          <a:prstGeom prst="rect">
            <a:avLst/>
          </a:prstGeom>
        </p:spPr>
        <p:txBody>
          <a:bodyPr anchorCtr="0" anchor="t" bIns="91425" lIns="91425" spcFirstLastPara="1" rIns="91425" wrap="square" tIns="91425">
            <a:spAutoFit/>
          </a:bodyPr>
          <a:lstStyle/>
          <a:p>
            <a:pPr indent="-311150" lvl="0" marL="457200" marR="0" rtl="0" algn="l">
              <a:lnSpc>
                <a:spcPct val="115000"/>
              </a:lnSpc>
              <a:spcBef>
                <a:spcPts val="0"/>
              </a:spcBef>
              <a:spcAft>
                <a:spcPts val="0"/>
              </a:spcAft>
              <a:buSzPts val="1300"/>
              <a:buChar char="●"/>
            </a:pPr>
            <a:r>
              <a:rPr lang="en"/>
              <a:t>Team leads:</a:t>
            </a:r>
            <a:endParaRPr/>
          </a:p>
          <a:p>
            <a:pPr indent="-298450" lvl="1" marL="914400" marR="0" rtl="0" algn="l">
              <a:lnSpc>
                <a:spcPct val="115000"/>
              </a:lnSpc>
              <a:spcBef>
                <a:spcPts val="0"/>
              </a:spcBef>
              <a:spcAft>
                <a:spcPts val="0"/>
              </a:spcAft>
              <a:buSzPts val="1100"/>
              <a:buChar char="○"/>
            </a:pPr>
            <a:r>
              <a:rPr lang="en"/>
              <a:t>Please set up a time so your team can discuss the potential projects that everyone is interested in. </a:t>
            </a:r>
            <a:endParaRPr/>
          </a:p>
          <a:p>
            <a:pPr indent="-298450" lvl="1" marL="914400" marR="0" rtl="0" algn="l">
              <a:lnSpc>
                <a:spcPct val="115000"/>
              </a:lnSpc>
              <a:spcBef>
                <a:spcPts val="0"/>
              </a:spcBef>
              <a:spcAft>
                <a:spcPts val="0"/>
              </a:spcAft>
              <a:buSzPts val="1100"/>
              <a:buChar char="○"/>
            </a:pPr>
            <a:r>
              <a:rPr lang="en"/>
              <a:t>Once you all agree on the problem definition and dataset Slack me (within the private channel with me and your teammates). This short response should explain what dataset you are planning to use and what problem you would like to tackle. Please include a link to the source of your dataset. Your problem formulation should be clear and around one paragraph.</a:t>
            </a:r>
            <a:endParaRPr/>
          </a:p>
          <a:p>
            <a:pPr indent="-311150" lvl="0" marL="457200" rtl="0" algn="l">
              <a:spcBef>
                <a:spcPts val="0"/>
              </a:spcBef>
              <a:spcAft>
                <a:spcPts val="0"/>
              </a:spcAft>
              <a:buSzPts val="1300"/>
              <a:buChar char="●"/>
            </a:pPr>
            <a:r>
              <a:rPr b="1" lang="en"/>
              <a:t>Phase 1) </a:t>
            </a:r>
            <a:r>
              <a:rPr b="1" lang="en"/>
              <a:t>Project proposal - details:</a:t>
            </a:r>
            <a:r>
              <a:rPr lang="en"/>
              <a:t> </a:t>
            </a:r>
            <a:r>
              <a:rPr lang="en" u="sng">
                <a:solidFill>
                  <a:schemeClr val="hlink"/>
                </a:solidFill>
                <a:hlinkClick r:id="rId3"/>
              </a:rPr>
              <a:t>dataset + team project proposal</a:t>
            </a:r>
            <a:endParaRPr/>
          </a:p>
          <a:p>
            <a:pPr indent="-298450" lvl="1" marL="914400" rtl="0" algn="l">
              <a:spcBef>
                <a:spcPts val="0"/>
              </a:spcBef>
              <a:spcAft>
                <a:spcPts val="0"/>
              </a:spcAft>
              <a:buSzPts val="1100"/>
              <a:buChar char="○"/>
            </a:pPr>
            <a:r>
              <a:rPr lang="en"/>
              <a:t>Deadline: </a:t>
            </a:r>
            <a:r>
              <a:rPr lang="en">
                <a:solidFill>
                  <a:srgbClr val="CC0000"/>
                </a:solidFill>
              </a:rPr>
              <a:t>08</a:t>
            </a:r>
            <a:r>
              <a:rPr lang="en">
                <a:solidFill>
                  <a:srgbClr val="CC0000"/>
                </a:solidFill>
              </a:rPr>
              <a:t>/23 - the sooner the better</a:t>
            </a:r>
            <a:endParaRPr>
              <a:solidFill>
                <a:srgbClr val="CC0000"/>
              </a:solidFill>
            </a:endParaRPr>
          </a:p>
          <a:p>
            <a:pPr indent="-311150" lvl="0" marL="457200" rtl="0" algn="l">
              <a:spcBef>
                <a:spcPts val="0"/>
              </a:spcBef>
              <a:spcAft>
                <a:spcPts val="0"/>
              </a:spcAft>
              <a:buSzPts val="1300"/>
              <a:buChar char="●"/>
            </a:pPr>
            <a:r>
              <a:rPr b="1" lang="en"/>
              <a:t>Phase 2) </a:t>
            </a:r>
            <a:r>
              <a:rPr b="1" lang="en"/>
              <a:t>Team assignment</a:t>
            </a:r>
            <a:r>
              <a:rPr lang="en"/>
              <a:t> </a:t>
            </a:r>
            <a:endParaRPr/>
          </a:p>
          <a:p>
            <a:pPr indent="-298450" lvl="1" marL="914400" rtl="0" algn="l">
              <a:spcBef>
                <a:spcPts val="0"/>
              </a:spcBef>
              <a:spcAft>
                <a:spcPts val="0"/>
              </a:spcAft>
              <a:buSzPts val="1100"/>
              <a:buChar char="○"/>
            </a:pPr>
            <a:r>
              <a:rPr lang="en"/>
              <a:t>Deadline: </a:t>
            </a:r>
            <a:r>
              <a:rPr lang="en">
                <a:solidFill>
                  <a:srgbClr val="CC0000"/>
                </a:solidFill>
              </a:rPr>
              <a:t>08</a:t>
            </a:r>
            <a:r>
              <a:rPr lang="en">
                <a:solidFill>
                  <a:srgbClr val="CC0000"/>
                </a:solidFill>
              </a:rPr>
              <a:t>/26</a:t>
            </a:r>
            <a:endParaRPr>
              <a:solidFill>
                <a:srgbClr val="CC0000"/>
              </a:solidFill>
            </a:endParaRPr>
          </a:p>
          <a:p>
            <a:pPr indent="-311150" lvl="0" marL="457200" rtl="0" algn="l">
              <a:spcBef>
                <a:spcPts val="0"/>
              </a:spcBef>
              <a:spcAft>
                <a:spcPts val="0"/>
              </a:spcAft>
              <a:buSzPts val="1300"/>
              <a:buChar char="●"/>
            </a:pPr>
            <a:r>
              <a:rPr b="1" lang="en"/>
              <a:t>Phase 3) Final project deliverables</a:t>
            </a:r>
            <a:endParaRPr b="1"/>
          </a:p>
          <a:p>
            <a:pPr indent="-298450" lvl="1" marL="914400" marR="0" rtl="0" algn="l">
              <a:lnSpc>
                <a:spcPct val="115000"/>
              </a:lnSpc>
              <a:spcBef>
                <a:spcPts val="0"/>
              </a:spcBef>
              <a:spcAft>
                <a:spcPts val="0"/>
              </a:spcAft>
              <a:buSzPts val="1100"/>
              <a:buChar char="○"/>
            </a:pPr>
            <a:r>
              <a:rPr lang="en"/>
              <a:t>Deadline: </a:t>
            </a:r>
            <a:r>
              <a:rPr lang="en">
                <a:solidFill>
                  <a:srgbClr val="CC0000"/>
                </a:solidFill>
              </a:rPr>
              <a:t>08/30 @ 5 p.m.</a:t>
            </a:r>
            <a:endParaRPr>
              <a:solidFill>
                <a:srgbClr val="CC0000"/>
              </a:solidFill>
            </a:endParaRPr>
          </a:p>
          <a:p>
            <a:pPr indent="-311150" lvl="0" marL="457200" rtl="0" algn="l">
              <a:spcBef>
                <a:spcPts val="0"/>
              </a:spcBef>
              <a:spcAft>
                <a:spcPts val="0"/>
              </a:spcAft>
              <a:buClr>
                <a:srgbClr val="202124"/>
              </a:buClr>
              <a:buSzPts val="1300"/>
              <a:buChar char="●"/>
            </a:pPr>
            <a:r>
              <a:rPr b="1" lang="en"/>
              <a:t>Final presentation</a:t>
            </a:r>
            <a:endParaRPr b="1">
              <a:solidFill>
                <a:srgbClr val="202124"/>
              </a:solidFill>
            </a:endParaRPr>
          </a:p>
          <a:p>
            <a:pPr indent="-298450" lvl="1" marL="914400" rtl="0" algn="l">
              <a:spcBef>
                <a:spcPts val="0"/>
              </a:spcBef>
              <a:spcAft>
                <a:spcPts val="0"/>
              </a:spcAft>
              <a:buClr>
                <a:srgbClr val="FF0000"/>
              </a:buClr>
              <a:buSzPts val="1100"/>
              <a:buChar char="○"/>
            </a:pPr>
            <a:r>
              <a:rPr lang="en">
                <a:solidFill>
                  <a:srgbClr val="CC0000"/>
                </a:solidFill>
              </a:rPr>
              <a:t>08/31</a:t>
            </a:r>
            <a:endParaRPr>
              <a:solidFill>
                <a:srgbClr val="FF0000"/>
              </a:solidFill>
            </a:endParaRPr>
          </a:p>
        </p:txBody>
      </p:sp>
      <p:sp>
        <p:nvSpPr>
          <p:cNvPr id="335" name="Google Shape;335;p2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Project</a:t>
            </a:r>
            <a:endParaRPr/>
          </a:p>
        </p:txBody>
      </p:sp>
      <p:pic>
        <p:nvPicPr>
          <p:cNvPr id="336" name="Google Shape;336;p22"/>
          <p:cNvPicPr preferRelativeResize="0"/>
          <p:nvPr/>
        </p:nvPicPr>
        <p:blipFill>
          <a:blip r:embed="rId4">
            <a:alphaModFix/>
          </a:blip>
          <a:stretch>
            <a:fillRect/>
          </a:stretch>
        </p:blipFill>
        <p:spPr>
          <a:xfrm>
            <a:off x="5514800" y="479200"/>
            <a:ext cx="2823078" cy="14763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23"/>
          <p:cNvSpPr txBox="1"/>
          <p:nvPr>
            <p:ph type="title"/>
          </p:nvPr>
        </p:nvSpPr>
        <p:spPr>
          <a:xfrm>
            <a:off x="1303800" y="598575"/>
            <a:ext cx="73953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Assignment </a:t>
            </a:r>
            <a:endParaRPr/>
          </a:p>
          <a:p>
            <a:pPr indent="0" lvl="0" marL="0" rtl="0" algn="l">
              <a:spcBef>
                <a:spcPts val="0"/>
              </a:spcBef>
              <a:spcAft>
                <a:spcPts val="0"/>
              </a:spcAft>
              <a:buNone/>
            </a:pPr>
            <a:r>
              <a:rPr lang="en" sz="2400">
                <a:solidFill>
                  <a:srgbClr val="999999"/>
                </a:solidFill>
              </a:rPr>
              <a:t>Phase 2: Due Aug 26</a:t>
            </a:r>
            <a:endParaRPr sz="2400">
              <a:solidFill>
                <a:srgbClr val="999999"/>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342" name="Google Shape;342;p23"/>
          <p:cNvPicPr preferRelativeResize="0"/>
          <p:nvPr/>
        </p:nvPicPr>
        <p:blipFill>
          <a:blip r:embed="rId3">
            <a:alphaModFix/>
          </a:blip>
          <a:stretch>
            <a:fillRect/>
          </a:stretch>
        </p:blipFill>
        <p:spPr>
          <a:xfrm>
            <a:off x="5514800" y="479200"/>
            <a:ext cx="2823078" cy="1476374"/>
          </a:xfrm>
          <a:prstGeom prst="rect">
            <a:avLst/>
          </a:prstGeom>
          <a:noFill/>
          <a:ln>
            <a:noFill/>
          </a:ln>
        </p:spPr>
      </p:pic>
      <p:sp>
        <p:nvSpPr>
          <p:cNvPr id="343" name="Google Shape;343;p23"/>
          <p:cNvSpPr txBox="1"/>
          <p:nvPr>
            <p:ph idx="1" type="body"/>
          </p:nvPr>
        </p:nvSpPr>
        <p:spPr>
          <a:xfrm>
            <a:off x="1303800" y="1837650"/>
            <a:ext cx="7481400" cy="2936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This assignment is to create a report of your project’s dataset. You have to describe your data, and provide useful summary and visualization (optional). </a:t>
            </a:r>
            <a:endParaRPr/>
          </a:p>
          <a:p>
            <a:pPr indent="-311150" lvl="0" marL="457200" rtl="0" algn="l">
              <a:spcBef>
                <a:spcPts val="0"/>
              </a:spcBef>
              <a:spcAft>
                <a:spcPts val="0"/>
              </a:spcAft>
              <a:buSzPts val="1300"/>
              <a:buChar char="●"/>
            </a:pPr>
            <a:r>
              <a:rPr lang="en"/>
              <a:t>The deliverable is an </a:t>
            </a:r>
            <a:r>
              <a:rPr lang="en">
                <a:solidFill>
                  <a:srgbClr val="38761D"/>
                </a:solidFill>
              </a:rPr>
              <a:t>easy-to-read</a:t>
            </a:r>
            <a:r>
              <a:rPr lang="en"/>
              <a:t> and </a:t>
            </a:r>
            <a:r>
              <a:rPr lang="en">
                <a:solidFill>
                  <a:srgbClr val="38761D"/>
                </a:solidFill>
              </a:rPr>
              <a:t>well-</a:t>
            </a:r>
            <a:r>
              <a:rPr lang="en">
                <a:solidFill>
                  <a:srgbClr val="38761D"/>
                </a:solidFill>
              </a:rPr>
              <a:t>organized</a:t>
            </a:r>
            <a:r>
              <a:rPr lang="en"/>
              <a:t> Vertex AI notebook that includes:</a:t>
            </a:r>
            <a:endParaRPr/>
          </a:p>
          <a:p>
            <a:pPr indent="-298450" lvl="1" marL="914400" rtl="0" algn="l">
              <a:spcBef>
                <a:spcPts val="0"/>
              </a:spcBef>
              <a:spcAft>
                <a:spcPts val="0"/>
              </a:spcAft>
              <a:buSzPts val="1100"/>
              <a:buChar char="○"/>
            </a:pPr>
            <a:r>
              <a:rPr lang="en"/>
              <a:t>the business problem that you are trying to solve + a brief description of your data and its source</a:t>
            </a:r>
            <a:endParaRPr/>
          </a:p>
          <a:p>
            <a:pPr indent="-298450" lvl="1" marL="914400" rtl="0" algn="l">
              <a:spcBef>
                <a:spcPts val="0"/>
              </a:spcBef>
              <a:spcAft>
                <a:spcPts val="0"/>
              </a:spcAft>
              <a:buSzPts val="1100"/>
              <a:buChar char="○"/>
            </a:pPr>
            <a:r>
              <a:rPr lang="en"/>
              <a:t>the exploratory phase of your project</a:t>
            </a:r>
            <a:endParaRPr/>
          </a:p>
          <a:p>
            <a:pPr indent="-298450" lvl="1" marL="914400" rtl="0" algn="l">
              <a:spcBef>
                <a:spcPts val="0"/>
              </a:spcBef>
              <a:spcAft>
                <a:spcPts val="0"/>
              </a:spcAft>
              <a:buSzPts val="1100"/>
              <a:buChar char="○"/>
            </a:pPr>
            <a:r>
              <a:rPr lang="en"/>
              <a:t>some basic questions about your data and answers to them</a:t>
            </a:r>
            <a:endParaRPr/>
          </a:p>
          <a:p>
            <a:pPr indent="-311150" lvl="0" marL="457200" rtl="0" algn="l">
              <a:spcBef>
                <a:spcPts val="0"/>
              </a:spcBef>
              <a:spcAft>
                <a:spcPts val="0"/>
              </a:spcAft>
              <a:buSzPts val="1300"/>
              <a:buChar char="●"/>
            </a:pPr>
            <a:r>
              <a:rPr lang="en"/>
              <a:t>This assignment doesn’t have solid rules. However, it is expected from you to do data profiling of your dataset. The more you dig into your data the better your final project outcome would be.</a:t>
            </a:r>
            <a:endParaRPr/>
          </a:p>
          <a:p>
            <a:pPr indent="-311150" lvl="0" marL="457200" rtl="0" algn="l">
              <a:spcBef>
                <a:spcPts val="0"/>
              </a:spcBef>
              <a:spcAft>
                <a:spcPts val="0"/>
              </a:spcAft>
              <a:buSzPts val="1300"/>
              <a:buChar char="●"/>
            </a:pPr>
            <a:r>
              <a:rPr lang="en"/>
              <a:t>By the end of this assignment you may decide that you need to change your original problem and that’s totally OK, given that you provide appropriate reasons for your decision.</a:t>
            </a:r>
            <a:endParaRPr/>
          </a:p>
          <a:p>
            <a:pPr indent="-311150" lvl="0" marL="457200" rtl="0" algn="l">
              <a:spcBef>
                <a:spcPts val="0"/>
              </a:spcBef>
              <a:spcAft>
                <a:spcPts val="0"/>
              </a:spcAft>
              <a:buSzPts val="1300"/>
              <a:buChar char="●"/>
            </a:pPr>
            <a:r>
              <a:rPr b="1" lang="en"/>
              <a:t>Please share your notebook (.ipynb) with me via your team’s Slack channel.</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Activity</a:t>
            </a:r>
            <a:endParaRPr/>
          </a:p>
        </p:txBody>
      </p:sp>
      <p:pic>
        <p:nvPicPr>
          <p:cNvPr id="349" name="Google Shape;349;p24"/>
          <p:cNvPicPr preferRelativeResize="0"/>
          <p:nvPr/>
        </p:nvPicPr>
        <p:blipFill>
          <a:blip r:embed="rId3">
            <a:alphaModFix amt="84000"/>
          </a:blip>
          <a:stretch>
            <a:fillRect/>
          </a:stretch>
        </p:blipFill>
        <p:spPr>
          <a:xfrm>
            <a:off x="6477352" y="598575"/>
            <a:ext cx="1856951" cy="1289450"/>
          </a:xfrm>
          <a:prstGeom prst="rect">
            <a:avLst/>
          </a:prstGeom>
          <a:noFill/>
          <a:ln>
            <a:noFill/>
          </a:ln>
        </p:spPr>
      </p:pic>
      <p:sp>
        <p:nvSpPr>
          <p:cNvPr id="350" name="Google Shape;350;p24"/>
          <p:cNvSpPr txBox="1"/>
          <p:nvPr>
            <p:ph idx="1" type="body"/>
          </p:nvPr>
        </p:nvSpPr>
        <p:spPr>
          <a:xfrm>
            <a:off x="1303800" y="2218650"/>
            <a:ext cx="7030500" cy="2053200"/>
          </a:xfrm>
          <a:prstGeom prst="rect">
            <a:avLst/>
          </a:prstGeom>
        </p:spPr>
        <p:txBody>
          <a:bodyPr anchorCtr="0" anchor="t" bIns="91425" lIns="91425" spcFirstLastPara="1" rIns="91425" wrap="square" tIns="91425">
            <a:spAutoFit/>
          </a:bodyPr>
          <a:lstStyle/>
          <a:p>
            <a:pPr indent="-311150" lvl="0" marL="457200" rtl="0" algn="l">
              <a:spcBef>
                <a:spcPts val="0"/>
              </a:spcBef>
              <a:spcAft>
                <a:spcPts val="0"/>
              </a:spcAft>
              <a:buSzPts val="1300"/>
              <a:buChar char="●"/>
            </a:pPr>
            <a:r>
              <a:rPr lang="en"/>
              <a:t>DataCamp</a:t>
            </a:r>
            <a:endParaRPr/>
          </a:p>
          <a:p>
            <a:pPr indent="-298450" lvl="1" marL="914400" rtl="0" algn="l">
              <a:spcBef>
                <a:spcPts val="0"/>
              </a:spcBef>
              <a:spcAft>
                <a:spcPts val="0"/>
              </a:spcAft>
              <a:buSzPts val="1100"/>
              <a:buChar char="○"/>
            </a:pPr>
            <a:r>
              <a:rPr lang="en"/>
              <a:t>Ch 3.1 Joining Data in SQL - Introduction to joins</a:t>
            </a:r>
            <a:endParaRPr/>
          </a:p>
          <a:p>
            <a:pPr indent="-298450" lvl="1" marL="914400" rtl="0" algn="l">
              <a:spcBef>
                <a:spcPts val="0"/>
              </a:spcBef>
              <a:spcAft>
                <a:spcPts val="0"/>
              </a:spcAft>
              <a:buSzPts val="1100"/>
              <a:buChar char="○"/>
            </a:pPr>
            <a:r>
              <a:rPr b="1" lang="en">
                <a:solidFill>
                  <a:srgbClr val="E6A037"/>
                </a:solidFill>
              </a:rPr>
              <a:t>Due Thursday - 08/19</a:t>
            </a:r>
            <a:endParaRPr b="1">
              <a:solidFill>
                <a:srgbClr val="E6A037"/>
              </a:solidFill>
            </a:endParaRPr>
          </a:p>
          <a:p>
            <a:pPr indent="-311150" lvl="0" marL="457200" rtl="0" algn="l">
              <a:spcBef>
                <a:spcPts val="0"/>
              </a:spcBef>
              <a:spcAft>
                <a:spcPts val="0"/>
              </a:spcAft>
              <a:buSzPts val="1300"/>
              <a:buChar char="●"/>
            </a:pPr>
            <a:r>
              <a:rPr lang="en"/>
              <a:t>Assignment 1</a:t>
            </a:r>
            <a:endParaRPr/>
          </a:p>
          <a:p>
            <a:pPr indent="-298450" lvl="1" marL="914400" rtl="0" algn="l">
              <a:spcBef>
                <a:spcPts val="0"/>
              </a:spcBef>
              <a:spcAft>
                <a:spcPts val="0"/>
              </a:spcAft>
              <a:buSzPts val="1100"/>
              <a:buChar char="○"/>
            </a:pPr>
            <a:r>
              <a:rPr b="1" lang="en">
                <a:solidFill>
                  <a:srgbClr val="E6A037"/>
                </a:solidFill>
              </a:rPr>
              <a:t>Due Thursday - 08/19</a:t>
            </a:r>
            <a:endParaRPr b="1">
              <a:solidFill>
                <a:srgbClr val="E6A037"/>
              </a:solidFill>
            </a:endParaRPr>
          </a:p>
          <a:p>
            <a:pPr indent="-311150" lvl="0" marL="457200" marR="0" rtl="0" algn="l">
              <a:lnSpc>
                <a:spcPct val="115000"/>
              </a:lnSpc>
              <a:spcBef>
                <a:spcPts val="0"/>
              </a:spcBef>
              <a:spcAft>
                <a:spcPts val="0"/>
              </a:spcAft>
              <a:buClr>
                <a:schemeClr val="dk2"/>
              </a:buClr>
              <a:buSzPts val="1300"/>
              <a:buFont typeface="Nunito"/>
              <a:buChar char="●"/>
            </a:pPr>
            <a:r>
              <a:rPr lang="en"/>
              <a:t>Team </a:t>
            </a:r>
            <a:r>
              <a:rPr lang="en"/>
              <a:t>Assignment Phase 1 (proposal: dataset + problem)</a:t>
            </a:r>
            <a:endParaRPr/>
          </a:p>
          <a:p>
            <a:pPr indent="-298450" lvl="1" marL="914400" rtl="0" algn="l">
              <a:spcBef>
                <a:spcPts val="0"/>
              </a:spcBef>
              <a:spcAft>
                <a:spcPts val="0"/>
              </a:spcAft>
              <a:buSzPts val="1100"/>
              <a:buChar char="○"/>
            </a:pPr>
            <a:r>
              <a:rPr b="1" lang="en">
                <a:solidFill>
                  <a:srgbClr val="E6A037"/>
                </a:solidFill>
              </a:rPr>
              <a:t>Due Monday - 08/23</a:t>
            </a:r>
            <a:endParaRPr b="1">
              <a:solidFill>
                <a:srgbClr val="E6A037"/>
              </a:solidFill>
            </a:endParaRPr>
          </a:p>
          <a:p>
            <a:pPr indent="-311150" lvl="0" marL="457200" rtl="0" algn="l">
              <a:spcBef>
                <a:spcPts val="0"/>
              </a:spcBef>
              <a:spcAft>
                <a:spcPts val="0"/>
              </a:spcAft>
              <a:buSzPts val="1300"/>
              <a:buChar char="●"/>
            </a:pPr>
            <a:r>
              <a:rPr lang="en"/>
              <a:t>Team Assignment Phase 2 (summary report)</a:t>
            </a:r>
            <a:endParaRPr/>
          </a:p>
          <a:p>
            <a:pPr indent="-298450" lvl="1" marL="914400" rtl="0" algn="l">
              <a:spcBef>
                <a:spcPts val="0"/>
              </a:spcBef>
              <a:spcAft>
                <a:spcPts val="0"/>
              </a:spcAft>
              <a:buSzPts val="1100"/>
              <a:buChar char="○"/>
            </a:pPr>
            <a:r>
              <a:rPr b="1" lang="en">
                <a:solidFill>
                  <a:srgbClr val="E6A037"/>
                </a:solidFill>
              </a:rPr>
              <a:t>Due Thursday - 08/26</a:t>
            </a:r>
            <a:endParaRPr b="1">
              <a:solidFill>
                <a:srgbClr val="E6A037"/>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Turn</a:t>
            </a:r>
            <a:endParaRPr/>
          </a:p>
        </p:txBody>
      </p:sp>
      <p:sp>
        <p:nvSpPr>
          <p:cNvPr id="356" name="Google Shape;356;p25"/>
          <p:cNvSpPr txBox="1"/>
          <p:nvPr>
            <p:ph idx="1" type="body"/>
          </p:nvPr>
        </p:nvSpPr>
        <p:spPr>
          <a:xfrm>
            <a:off x="1303800" y="1990050"/>
            <a:ext cx="7278000" cy="2894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50" u="sng">
                <a:solidFill>
                  <a:srgbClr val="1155CC"/>
                </a:solidFill>
                <a:latin typeface="Calibri"/>
                <a:ea typeface="Calibri"/>
                <a:cs typeface="Calibri"/>
                <a:sym typeface="Calibri"/>
                <a:hlinkClick r:id="rId3">
                  <a:extLst>
                    <a:ext uri="{A12FA001-AC4F-418D-AE19-62706E023703}">
                      <ahyp:hlinkClr val="tx"/>
                    </a:ext>
                  </a:extLst>
                </a:hlinkClick>
              </a:rPr>
              <a:t>QLab I</a:t>
            </a:r>
            <a:r>
              <a:rPr lang="en" sz="1200">
                <a:solidFill>
                  <a:srgbClr val="000000"/>
                </a:solidFill>
                <a:latin typeface="Calibri"/>
                <a:ea typeface="Calibri"/>
                <a:cs typeface="Calibri"/>
                <a:sym typeface="Calibri"/>
              </a:rPr>
              <a:t>: </a:t>
            </a:r>
            <a:r>
              <a:rPr b="1" lang="en" sz="1200">
                <a:solidFill>
                  <a:srgbClr val="000000"/>
                </a:solidFill>
                <a:latin typeface="Calibri"/>
                <a:ea typeface="Calibri"/>
                <a:cs typeface="Calibri"/>
                <a:sym typeface="Calibri"/>
              </a:rPr>
              <a:t>Exploring Your Ecommerce Dataset with SQL in Google BigQuery</a:t>
            </a:r>
            <a:r>
              <a:rPr lang="en" sz="1200">
                <a:solidFill>
                  <a:srgbClr val="000000"/>
                </a:solidFill>
                <a:latin typeface="Calibri"/>
                <a:ea typeface="Calibri"/>
                <a:cs typeface="Calibri"/>
                <a:sym typeface="Calibri"/>
              </a:rPr>
              <a:t> - 00:30</a:t>
            </a:r>
            <a:endParaRPr sz="1200">
              <a:solidFill>
                <a:srgbClr val="000000"/>
              </a:solidFill>
              <a:latin typeface="Calibri"/>
              <a:ea typeface="Calibri"/>
              <a:cs typeface="Calibri"/>
              <a:sym typeface="Calibri"/>
            </a:endParaRPr>
          </a:p>
          <a:p>
            <a:pPr indent="0" lvl="0" marL="0" rtl="0" algn="l">
              <a:lnSpc>
                <a:spcPct val="100000"/>
              </a:lnSpc>
              <a:spcBef>
                <a:spcPts val="0"/>
              </a:spcBef>
              <a:spcAft>
                <a:spcPts val="0"/>
              </a:spcAft>
              <a:buNone/>
            </a:pPr>
            <a:r>
              <a:t/>
            </a:r>
            <a:endParaRPr sz="1200">
              <a:solidFill>
                <a:srgbClr val="000000"/>
              </a:solidFill>
              <a:latin typeface="Calibri"/>
              <a:ea typeface="Calibri"/>
              <a:cs typeface="Calibri"/>
              <a:sym typeface="Calibri"/>
            </a:endParaRPr>
          </a:p>
          <a:p>
            <a:pPr indent="0" lvl="0" marL="0" rtl="0" algn="l">
              <a:lnSpc>
                <a:spcPct val="100000"/>
              </a:lnSpc>
              <a:spcBef>
                <a:spcPts val="0"/>
              </a:spcBef>
              <a:spcAft>
                <a:spcPts val="0"/>
              </a:spcAft>
              <a:buNone/>
            </a:pPr>
            <a:r>
              <a:t/>
            </a:r>
            <a:endParaRPr sz="1050">
              <a:solidFill>
                <a:srgbClr val="000000"/>
              </a:solidFill>
              <a:latin typeface="Calibri"/>
              <a:ea typeface="Calibri"/>
              <a:cs typeface="Calibri"/>
              <a:sym typeface="Calibri"/>
            </a:endParaRPr>
          </a:p>
          <a:p>
            <a:pPr indent="0" lvl="0" marL="0" rtl="0" algn="l">
              <a:lnSpc>
                <a:spcPct val="100000"/>
              </a:lnSpc>
              <a:spcBef>
                <a:spcPts val="0"/>
              </a:spcBef>
              <a:spcAft>
                <a:spcPts val="0"/>
              </a:spcAft>
              <a:buNone/>
            </a:pPr>
            <a:r>
              <a:t/>
            </a:r>
            <a:endParaRPr sz="1200">
              <a:solidFill>
                <a:srgbClr val="000000"/>
              </a:solidFill>
              <a:latin typeface="Calibri"/>
              <a:ea typeface="Calibri"/>
              <a:cs typeface="Calibri"/>
              <a:sym typeface="Calibri"/>
            </a:endParaRPr>
          </a:p>
          <a:p>
            <a:pPr indent="0" lvl="0" marL="0" rtl="0" algn="l">
              <a:lnSpc>
                <a:spcPct val="100000"/>
              </a:lnSpc>
              <a:spcBef>
                <a:spcPts val="0"/>
              </a:spcBef>
              <a:spcAft>
                <a:spcPts val="0"/>
              </a:spcAft>
              <a:buNone/>
            </a:pPr>
            <a:r>
              <a:rPr b="1" lang="en" sz="1200">
                <a:solidFill>
                  <a:srgbClr val="000000"/>
                </a:solidFill>
                <a:latin typeface="Calibri"/>
                <a:ea typeface="Calibri"/>
                <a:cs typeface="Calibri"/>
                <a:sym typeface="Calibri"/>
              </a:rPr>
              <a:t>What you will learn in this lab</a:t>
            </a:r>
            <a:endParaRPr b="1" sz="1200">
              <a:solidFill>
                <a:srgbClr val="000000"/>
              </a:solidFill>
              <a:latin typeface="Calibri"/>
              <a:ea typeface="Calibri"/>
              <a:cs typeface="Calibri"/>
              <a:sym typeface="Calibri"/>
            </a:endParaRPr>
          </a:p>
          <a:p>
            <a:pPr indent="-304800" lvl="0" marL="457200" rtl="0" algn="l">
              <a:lnSpc>
                <a:spcPct val="100000"/>
              </a:lnSpc>
              <a:spcBef>
                <a:spcPts val="0"/>
              </a:spcBef>
              <a:spcAft>
                <a:spcPts val="0"/>
              </a:spcAft>
              <a:buClr>
                <a:srgbClr val="000000"/>
              </a:buClr>
              <a:buSzPts val="1200"/>
              <a:buFont typeface="Calibri"/>
              <a:buChar char="●"/>
            </a:pPr>
            <a:r>
              <a:rPr lang="en" sz="1200">
                <a:solidFill>
                  <a:srgbClr val="000000"/>
                </a:solidFill>
                <a:latin typeface="Calibri"/>
                <a:ea typeface="Calibri"/>
                <a:cs typeface="Calibri"/>
                <a:sym typeface="Calibri"/>
              </a:rPr>
              <a:t>Use Schema, Details, and Review tabs to get a sense of the dataset</a:t>
            </a:r>
            <a:endParaRPr sz="1200">
              <a:solidFill>
                <a:srgbClr val="000000"/>
              </a:solidFill>
              <a:latin typeface="Calibri"/>
              <a:ea typeface="Calibri"/>
              <a:cs typeface="Calibri"/>
              <a:sym typeface="Calibri"/>
            </a:endParaRPr>
          </a:p>
          <a:p>
            <a:pPr indent="-304800" lvl="0" marL="457200" rtl="0" algn="l">
              <a:lnSpc>
                <a:spcPct val="100000"/>
              </a:lnSpc>
              <a:spcBef>
                <a:spcPts val="0"/>
              </a:spcBef>
              <a:spcAft>
                <a:spcPts val="0"/>
              </a:spcAft>
              <a:buClr>
                <a:srgbClr val="000000"/>
              </a:buClr>
              <a:buSzPts val="1200"/>
              <a:buFont typeface="Calibri"/>
              <a:buChar char="●"/>
            </a:pPr>
            <a:r>
              <a:rPr lang="en" sz="1200">
                <a:solidFill>
                  <a:srgbClr val="000000"/>
                </a:solidFill>
                <a:latin typeface="Calibri"/>
                <a:ea typeface="Calibri"/>
                <a:cs typeface="Calibri"/>
                <a:sym typeface="Calibri"/>
              </a:rPr>
              <a:t>Detect duplicate records using COUNT, GROUP BY, and HAVING</a:t>
            </a:r>
            <a:endParaRPr sz="1200">
              <a:solidFill>
                <a:srgbClr val="000000"/>
              </a:solidFill>
              <a:latin typeface="Calibri"/>
              <a:ea typeface="Calibri"/>
              <a:cs typeface="Calibri"/>
              <a:sym typeface="Calibri"/>
            </a:endParaRPr>
          </a:p>
          <a:p>
            <a:pPr indent="-304800" lvl="0" marL="457200" rtl="0" algn="l">
              <a:lnSpc>
                <a:spcPct val="100000"/>
              </a:lnSpc>
              <a:spcBef>
                <a:spcPts val="0"/>
              </a:spcBef>
              <a:spcAft>
                <a:spcPts val="0"/>
              </a:spcAft>
              <a:buClr>
                <a:srgbClr val="000000"/>
              </a:buClr>
              <a:buSzPts val="1200"/>
              <a:buFont typeface="Calibri"/>
              <a:buChar char="●"/>
            </a:pPr>
            <a:r>
              <a:rPr lang="en" sz="1200">
                <a:solidFill>
                  <a:srgbClr val="000000"/>
                </a:solidFill>
                <a:latin typeface="Calibri"/>
                <a:ea typeface="Calibri"/>
                <a:cs typeface="Calibri"/>
                <a:sym typeface="Calibri"/>
              </a:rPr>
              <a:t>Write and execute basic SQL queries on ecommerce data using SELECT, FROM, WHERE, GROUP BY, ORDER BY, and LIMIT</a:t>
            </a:r>
            <a:endParaRPr b="1">
              <a:solidFill>
                <a:srgbClr val="CC0000"/>
              </a:solidFill>
            </a:endParaRPr>
          </a:p>
          <a:p>
            <a:pPr indent="0" lvl="0" marL="0" rtl="0" algn="l">
              <a:lnSpc>
                <a:spcPct val="100000"/>
              </a:lnSpc>
              <a:spcBef>
                <a:spcPts val="0"/>
              </a:spcBef>
              <a:spcAft>
                <a:spcPts val="0"/>
              </a:spcAft>
              <a:buNone/>
            </a:pPr>
            <a:r>
              <a:t/>
            </a:r>
            <a:endParaRPr sz="1200">
              <a:solidFill>
                <a:srgbClr val="000000"/>
              </a:solidFill>
              <a:latin typeface="Calibri"/>
              <a:ea typeface="Calibri"/>
              <a:cs typeface="Calibri"/>
              <a:sym typeface="Calibri"/>
            </a:endParaRPr>
          </a:p>
        </p:txBody>
      </p:sp>
      <p:pic>
        <p:nvPicPr>
          <p:cNvPr id="357" name="Google Shape;357;p25"/>
          <p:cNvPicPr preferRelativeResize="0"/>
          <p:nvPr/>
        </p:nvPicPr>
        <p:blipFill>
          <a:blip r:embed="rId4">
            <a:alphaModFix/>
          </a:blip>
          <a:stretch>
            <a:fillRect/>
          </a:stretch>
        </p:blipFill>
        <p:spPr>
          <a:xfrm>
            <a:off x="6478100" y="528121"/>
            <a:ext cx="1856200" cy="1701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26"/>
          <p:cNvSpPr txBox="1"/>
          <p:nvPr>
            <p:ph idx="1" type="body"/>
          </p:nvPr>
        </p:nvSpPr>
        <p:spPr>
          <a:xfrm>
            <a:off x="1303800" y="1913850"/>
            <a:ext cx="4896300" cy="1702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50" u="sng">
                <a:solidFill>
                  <a:srgbClr val="1155CC"/>
                </a:solidFill>
                <a:latin typeface="Calibri"/>
                <a:ea typeface="Calibri"/>
                <a:cs typeface="Calibri"/>
                <a:sym typeface="Calibri"/>
                <a:hlinkClick r:id="rId3">
                  <a:extLst>
                    <a:ext uri="{A12FA001-AC4F-418D-AE19-62706E023703}">
                      <ahyp:hlinkClr val="tx"/>
                    </a:ext>
                  </a:extLst>
                </a:hlinkClick>
              </a:rPr>
              <a:t>QLab J</a:t>
            </a:r>
            <a:r>
              <a:rPr lang="en" sz="1200">
                <a:solidFill>
                  <a:srgbClr val="000000"/>
                </a:solidFill>
                <a:latin typeface="Calibri"/>
                <a:ea typeface="Calibri"/>
                <a:cs typeface="Calibri"/>
                <a:sym typeface="Calibri"/>
              </a:rPr>
              <a:t>: </a:t>
            </a:r>
            <a:r>
              <a:rPr b="1" lang="en" sz="1200">
                <a:solidFill>
                  <a:srgbClr val="000000"/>
                </a:solidFill>
                <a:latin typeface="Calibri"/>
                <a:ea typeface="Calibri"/>
                <a:cs typeface="Calibri"/>
                <a:sym typeface="Calibri"/>
              </a:rPr>
              <a:t>Troubleshooting Common SQL Errors with BigQuery</a:t>
            </a:r>
            <a:r>
              <a:rPr lang="en" sz="1200">
                <a:solidFill>
                  <a:srgbClr val="000000"/>
                </a:solidFill>
                <a:latin typeface="Calibri"/>
                <a:ea typeface="Calibri"/>
                <a:cs typeface="Calibri"/>
                <a:sym typeface="Calibri"/>
              </a:rPr>
              <a:t> - 00:50</a:t>
            </a:r>
            <a:endParaRPr sz="1200">
              <a:solidFill>
                <a:srgbClr val="000000"/>
              </a:solidFill>
              <a:latin typeface="Calibri"/>
              <a:ea typeface="Calibri"/>
              <a:cs typeface="Calibri"/>
              <a:sym typeface="Calibri"/>
            </a:endParaRPr>
          </a:p>
          <a:p>
            <a:pPr indent="0" lvl="0" marL="0" rtl="0" algn="l">
              <a:lnSpc>
                <a:spcPct val="100000"/>
              </a:lnSpc>
              <a:spcBef>
                <a:spcPts val="0"/>
              </a:spcBef>
              <a:spcAft>
                <a:spcPts val="0"/>
              </a:spcAft>
              <a:buNone/>
            </a:pPr>
            <a:r>
              <a:t/>
            </a:r>
            <a:endParaRPr sz="1200">
              <a:solidFill>
                <a:srgbClr val="000000"/>
              </a:solidFill>
              <a:latin typeface="Calibri"/>
              <a:ea typeface="Calibri"/>
              <a:cs typeface="Calibri"/>
              <a:sym typeface="Calibri"/>
            </a:endParaRPr>
          </a:p>
          <a:p>
            <a:pPr indent="0" lvl="0" marL="0" rtl="0" algn="l">
              <a:lnSpc>
                <a:spcPct val="100000"/>
              </a:lnSpc>
              <a:spcBef>
                <a:spcPts val="0"/>
              </a:spcBef>
              <a:spcAft>
                <a:spcPts val="0"/>
              </a:spcAft>
              <a:buNone/>
            </a:pPr>
            <a:r>
              <a:t/>
            </a:r>
            <a:endParaRPr sz="1200">
              <a:solidFill>
                <a:srgbClr val="000000"/>
              </a:solidFill>
              <a:latin typeface="Calibri"/>
              <a:ea typeface="Calibri"/>
              <a:cs typeface="Calibri"/>
              <a:sym typeface="Calibri"/>
            </a:endParaRPr>
          </a:p>
          <a:p>
            <a:pPr indent="0" lvl="0" marL="0" rtl="0" algn="l">
              <a:lnSpc>
                <a:spcPct val="100000"/>
              </a:lnSpc>
              <a:spcBef>
                <a:spcPts val="0"/>
              </a:spcBef>
              <a:spcAft>
                <a:spcPts val="0"/>
              </a:spcAft>
              <a:buNone/>
            </a:pPr>
            <a:r>
              <a:rPr b="1" lang="en" sz="1200">
                <a:solidFill>
                  <a:srgbClr val="000000"/>
                </a:solidFill>
                <a:latin typeface="Calibri"/>
                <a:ea typeface="Calibri"/>
                <a:cs typeface="Calibri"/>
                <a:sym typeface="Calibri"/>
              </a:rPr>
              <a:t>What you will learn in this lab</a:t>
            </a:r>
            <a:endParaRPr b="1" sz="1200">
              <a:solidFill>
                <a:srgbClr val="000000"/>
              </a:solidFill>
              <a:latin typeface="Calibri"/>
              <a:ea typeface="Calibri"/>
              <a:cs typeface="Calibri"/>
              <a:sym typeface="Calibri"/>
            </a:endParaRPr>
          </a:p>
          <a:p>
            <a:pPr indent="-304800" lvl="0" marL="457200" rtl="0" algn="l">
              <a:lnSpc>
                <a:spcPct val="100000"/>
              </a:lnSpc>
              <a:spcBef>
                <a:spcPts val="0"/>
              </a:spcBef>
              <a:spcAft>
                <a:spcPts val="0"/>
              </a:spcAft>
              <a:buClr>
                <a:srgbClr val="000000"/>
              </a:buClr>
              <a:buSzPts val="1200"/>
              <a:buFont typeface="Calibri"/>
              <a:buChar char="●"/>
            </a:pPr>
            <a:r>
              <a:rPr lang="en" sz="1200">
                <a:solidFill>
                  <a:srgbClr val="000000"/>
                </a:solidFill>
                <a:latin typeface="Calibri"/>
                <a:ea typeface="Calibri"/>
                <a:cs typeface="Calibri"/>
                <a:sym typeface="Calibri"/>
              </a:rPr>
              <a:t>Use the BigQuery Query editor to troubleshoot common SQL errors</a:t>
            </a:r>
            <a:endParaRPr sz="1200">
              <a:solidFill>
                <a:srgbClr val="000000"/>
              </a:solidFill>
              <a:latin typeface="Calibri"/>
              <a:ea typeface="Calibri"/>
              <a:cs typeface="Calibri"/>
              <a:sym typeface="Calibri"/>
            </a:endParaRPr>
          </a:p>
          <a:p>
            <a:pPr indent="-304800" lvl="0" marL="457200" rtl="0" algn="l">
              <a:lnSpc>
                <a:spcPct val="100000"/>
              </a:lnSpc>
              <a:spcBef>
                <a:spcPts val="0"/>
              </a:spcBef>
              <a:spcAft>
                <a:spcPts val="0"/>
              </a:spcAft>
              <a:buClr>
                <a:srgbClr val="000000"/>
              </a:buClr>
              <a:buSzPts val="1200"/>
              <a:buFont typeface="Calibri"/>
              <a:buChar char="●"/>
            </a:pPr>
            <a:r>
              <a:rPr lang="en" sz="1200">
                <a:solidFill>
                  <a:srgbClr val="000000"/>
                </a:solidFill>
                <a:latin typeface="Calibri"/>
                <a:ea typeface="Calibri"/>
                <a:cs typeface="Calibri"/>
                <a:sym typeface="Calibri"/>
              </a:rPr>
              <a:t>Use the Query Validator</a:t>
            </a:r>
            <a:endParaRPr sz="1200">
              <a:solidFill>
                <a:srgbClr val="000000"/>
              </a:solidFill>
              <a:latin typeface="Calibri"/>
              <a:ea typeface="Calibri"/>
              <a:cs typeface="Calibri"/>
              <a:sym typeface="Calibri"/>
            </a:endParaRPr>
          </a:p>
          <a:p>
            <a:pPr indent="-304800" lvl="0" marL="457200" rtl="0" algn="l">
              <a:lnSpc>
                <a:spcPct val="100000"/>
              </a:lnSpc>
              <a:spcBef>
                <a:spcPts val="0"/>
              </a:spcBef>
              <a:spcAft>
                <a:spcPts val="0"/>
              </a:spcAft>
              <a:buClr>
                <a:srgbClr val="000000"/>
              </a:buClr>
              <a:buSzPts val="1200"/>
              <a:buFont typeface="Calibri"/>
              <a:buChar char="●"/>
            </a:pPr>
            <a:r>
              <a:rPr lang="en" sz="1200">
                <a:solidFill>
                  <a:srgbClr val="000000"/>
                </a:solidFill>
                <a:latin typeface="Calibri"/>
                <a:ea typeface="Calibri"/>
                <a:cs typeface="Calibri"/>
                <a:sym typeface="Calibri"/>
              </a:rPr>
              <a:t>Troubleshoot syntax and logical SQL errors</a:t>
            </a:r>
            <a:endParaRPr sz="1200">
              <a:solidFill>
                <a:srgbClr val="000000"/>
              </a:solidFill>
              <a:latin typeface="Calibri"/>
              <a:ea typeface="Calibri"/>
              <a:cs typeface="Calibri"/>
              <a:sym typeface="Calibri"/>
            </a:endParaRPr>
          </a:p>
          <a:p>
            <a:pPr indent="0" lvl="0" marL="0" rtl="0" algn="l">
              <a:lnSpc>
                <a:spcPct val="100000"/>
              </a:lnSpc>
              <a:spcBef>
                <a:spcPts val="0"/>
              </a:spcBef>
              <a:spcAft>
                <a:spcPts val="0"/>
              </a:spcAft>
              <a:buNone/>
            </a:pPr>
            <a:r>
              <a:t/>
            </a:r>
            <a:endParaRPr sz="1200">
              <a:solidFill>
                <a:srgbClr val="000000"/>
              </a:solidFill>
              <a:latin typeface="Calibri"/>
              <a:ea typeface="Calibri"/>
              <a:cs typeface="Calibri"/>
              <a:sym typeface="Calibri"/>
            </a:endParaRPr>
          </a:p>
          <a:p>
            <a:pPr indent="0" lvl="0" marL="0" rtl="0" algn="l">
              <a:lnSpc>
                <a:spcPct val="100000"/>
              </a:lnSpc>
              <a:spcBef>
                <a:spcPts val="0"/>
              </a:spcBef>
              <a:spcAft>
                <a:spcPts val="0"/>
              </a:spcAft>
              <a:buNone/>
            </a:pPr>
            <a:r>
              <a:t/>
            </a:r>
            <a:endParaRPr sz="1200">
              <a:solidFill>
                <a:srgbClr val="000000"/>
              </a:solidFill>
              <a:latin typeface="Calibri"/>
              <a:ea typeface="Calibri"/>
              <a:cs typeface="Calibri"/>
              <a:sym typeface="Calibri"/>
            </a:endParaRPr>
          </a:p>
        </p:txBody>
      </p:sp>
      <p:sp>
        <p:nvSpPr>
          <p:cNvPr id="363" name="Google Shape;363;p2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Turn</a:t>
            </a:r>
            <a:endParaRPr/>
          </a:p>
        </p:txBody>
      </p:sp>
      <p:pic>
        <p:nvPicPr>
          <p:cNvPr id="364" name="Google Shape;364;p26"/>
          <p:cNvPicPr preferRelativeResize="0"/>
          <p:nvPr/>
        </p:nvPicPr>
        <p:blipFill>
          <a:blip r:embed="rId4">
            <a:alphaModFix/>
          </a:blip>
          <a:stretch>
            <a:fillRect/>
          </a:stretch>
        </p:blipFill>
        <p:spPr>
          <a:xfrm>
            <a:off x="6340713" y="598575"/>
            <a:ext cx="2143125" cy="2133600"/>
          </a:xfrm>
          <a:prstGeom prst="rect">
            <a:avLst/>
          </a:prstGeom>
          <a:noFill/>
          <a:ln>
            <a:noFill/>
          </a:ln>
        </p:spPr>
      </p:pic>
      <p:sp>
        <p:nvSpPr>
          <p:cNvPr id="365" name="Google Shape;365;p26"/>
          <p:cNvSpPr txBox="1"/>
          <p:nvPr/>
        </p:nvSpPr>
        <p:spPr>
          <a:xfrm>
            <a:off x="1405100" y="4339425"/>
            <a:ext cx="7459800" cy="63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300">
                <a:solidFill>
                  <a:srgbClr val="CC0000"/>
                </a:solidFill>
                <a:latin typeface="Nunito"/>
                <a:ea typeface="Nunito"/>
                <a:cs typeface="Nunito"/>
                <a:sym typeface="Nunito"/>
              </a:rPr>
              <a:t>NOTE: This lab is particularly important as you most likely will have to troubleshoot your code or someone else’s at some point.</a:t>
            </a:r>
            <a:endParaRPr>
              <a:solidFill>
                <a:srgbClr val="CC0000"/>
              </a:solidFill>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2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Mid-term Feedback</a:t>
            </a:r>
            <a:endParaRPr/>
          </a:p>
        </p:txBody>
      </p:sp>
      <p:sp>
        <p:nvSpPr>
          <p:cNvPr id="371" name="Google Shape;371;p27"/>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Please take a few minutes to complete </a:t>
            </a:r>
            <a:r>
              <a:rPr lang="en" u="sng">
                <a:solidFill>
                  <a:schemeClr val="hlink"/>
                </a:solidFill>
                <a:hlinkClick r:id="rId3"/>
              </a:rPr>
              <a:t>this mid-term feedback</a:t>
            </a:r>
            <a:r>
              <a:rPr lang="en"/>
              <a:t>: </a:t>
            </a:r>
            <a:endParaRPr b="1" sz="1800"/>
          </a:p>
        </p:txBody>
      </p:sp>
      <p:pic>
        <p:nvPicPr>
          <p:cNvPr id="372" name="Google Shape;372;p27"/>
          <p:cNvPicPr preferRelativeResize="0"/>
          <p:nvPr/>
        </p:nvPicPr>
        <p:blipFill>
          <a:blip r:embed="rId4">
            <a:alphaModFix/>
          </a:blip>
          <a:stretch>
            <a:fillRect/>
          </a:stretch>
        </p:blipFill>
        <p:spPr>
          <a:xfrm>
            <a:off x="4713950" y="2343325"/>
            <a:ext cx="3620352" cy="23586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p14"/>
          <p:cNvPicPr preferRelativeResize="0"/>
          <p:nvPr/>
        </p:nvPicPr>
        <p:blipFill>
          <a:blip r:embed="rId3">
            <a:alphaModFix/>
          </a:blip>
          <a:stretch>
            <a:fillRect/>
          </a:stretch>
        </p:blipFill>
        <p:spPr>
          <a:xfrm>
            <a:off x="2086750" y="101150"/>
            <a:ext cx="4970494" cy="48387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Topics Covered</a:t>
            </a:r>
            <a:endParaRPr/>
          </a:p>
        </p:txBody>
      </p:sp>
      <p:sp>
        <p:nvSpPr>
          <p:cNvPr id="289" name="Google Shape;289;p15"/>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11150" lvl="0" marL="457200" marR="0" rtl="0" algn="l">
              <a:lnSpc>
                <a:spcPct val="115000"/>
              </a:lnSpc>
              <a:spcBef>
                <a:spcPts val="0"/>
              </a:spcBef>
              <a:spcAft>
                <a:spcPts val="0"/>
              </a:spcAft>
              <a:buSzPts val="1300"/>
              <a:buChar char="●"/>
            </a:pPr>
            <a:r>
              <a:rPr lang="en"/>
              <a:t>Google Analytics</a:t>
            </a:r>
            <a:endParaRPr/>
          </a:p>
          <a:p>
            <a:pPr indent="-311150" lvl="0" marL="457200" marR="0" rtl="0" algn="l">
              <a:lnSpc>
                <a:spcPct val="115000"/>
              </a:lnSpc>
              <a:spcBef>
                <a:spcPts val="0"/>
              </a:spcBef>
              <a:spcAft>
                <a:spcPts val="0"/>
              </a:spcAft>
              <a:buSzPts val="1300"/>
              <a:buChar char="●"/>
            </a:pPr>
            <a:r>
              <a:rPr lang="en"/>
              <a:t>WITH SQL clause</a:t>
            </a:r>
            <a:endParaRPr/>
          </a:p>
          <a:p>
            <a:pPr indent="-311150" lvl="0" marL="457200" marR="0" rtl="0" algn="l">
              <a:lnSpc>
                <a:spcPct val="115000"/>
              </a:lnSpc>
              <a:spcBef>
                <a:spcPts val="0"/>
              </a:spcBef>
              <a:spcAft>
                <a:spcPts val="0"/>
              </a:spcAft>
              <a:buSzPts val="1300"/>
              <a:buChar char="●"/>
            </a:pPr>
            <a:r>
              <a:rPr lang="en"/>
              <a:t>Teaming</a:t>
            </a:r>
            <a:endParaRPr/>
          </a:p>
          <a:p>
            <a:pPr indent="-311150" lvl="0" marL="457200" marR="0" rtl="0" algn="l">
              <a:lnSpc>
                <a:spcPct val="115000"/>
              </a:lnSpc>
              <a:spcBef>
                <a:spcPts val="0"/>
              </a:spcBef>
              <a:spcAft>
                <a:spcPts val="0"/>
              </a:spcAft>
              <a:buSzPts val="1300"/>
              <a:buChar char="●"/>
            </a:pPr>
            <a:r>
              <a:rPr lang="en"/>
              <a:t>Team project and assignment</a:t>
            </a:r>
            <a:endParaRPr/>
          </a:p>
          <a:p>
            <a:pPr indent="-311150" lvl="0" marL="457200" marR="0" rtl="0" algn="l">
              <a:lnSpc>
                <a:spcPct val="115000"/>
              </a:lnSpc>
              <a:spcBef>
                <a:spcPts val="0"/>
              </a:spcBef>
              <a:spcAft>
                <a:spcPts val="0"/>
              </a:spcAft>
              <a:buSzPts val="1300"/>
              <a:buChar char="●"/>
            </a:pPr>
            <a:r>
              <a:rPr lang="en"/>
              <a:t>Troubleshooting Common SQL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400">
                <a:solidFill>
                  <a:srgbClr val="202124"/>
                </a:solidFill>
                <a:highlight>
                  <a:srgbClr val="EFEFEF"/>
                </a:highlight>
                <a:latin typeface="Roboto Mono"/>
                <a:ea typeface="Roboto Mono"/>
                <a:cs typeface="Roboto Mono"/>
                <a:sym typeface="Roboto Mono"/>
              </a:rPr>
              <a:t>WITH</a:t>
            </a:r>
            <a:r>
              <a:rPr lang="en"/>
              <a:t> SQL Clause</a:t>
            </a:r>
            <a:endParaRPr/>
          </a:p>
        </p:txBody>
      </p:sp>
      <p:sp>
        <p:nvSpPr>
          <p:cNvPr id="295" name="Google Shape;295;p16"/>
          <p:cNvSpPr txBox="1"/>
          <p:nvPr>
            <p:ph idx="1" type="body"/>
          </p:nvPr>
        </p:nvSpPr>
        <p:spPr>
          <a:xfrm>
            <a:off x="1303800" y="1990050"/>
            <a:ext cx="7030500" cy="29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02124"/>
                </a:solidFill>
                <a:highlight>
                  <a:srgbClr val="FFFFFF"/>
                </a:highlight>
                <a:latin typeface="Roboto"/>
                <a:ea typeface="Roboto"/>
                <a:cs typeface="Roboto"/>
                <a:sym typeface="Roboto"/>
              </a:rPr>
              <a:t>You can use the SQL </a:t>
            </a:r>
            <a:r>
              <a:rPr lang="en" sz="1150">
                <a:solidFill>
                  <a:srgbClr val="202124"/>
                </a:solidFill>
                <a:highlight>
                  <a:srgbClr val="EFEFEF"/>
                </a:highlight>
                <a:latin typeface="Roboto Mono"/>
                <a:ea typeface="Roboto Mono"/>
                <a:cs typeface="Roboto Mono"/>
                <a:sym typeface="Roboto Mono"/>
              </a:rPr>
              <a:t>WITH</a:t>
            </a:r>
            <a:r>
              <a:rPr lang="en">
                <a:solidFill>
                  <a:srgbClr val="202124"/>
                </a:solidFill>
                <a:highlight>
                  <a:srgbClr val="FFFFFF"/>
                </a:highlight>
                <a:latin typeface="Roboto"/>
                <a:ea typeface="Roboto"/>
                <a:cs typeface="Roboto"/>
                <a:sym typeface="Roboto"/>
              </a:rPr>
              <a:t> clause to help break apart a complex query into multiple steps.</a:t>
            </a:r>
            <a:endParaRPr>
              <a:solidFill>
                <a:srgbClr val="202124"/>
              </a:solidFill>
              <a:highlight>
                <a:srgbClr val="FFFFFF"/>
              </a:highlight>
              <a:latin typeface="Roboto"/>
              <a:ea typeface="Roboto"/>
              <a:cs typeface="Roboto"/>
              <a:sym typeface="Roboto"/>
            </a:endParaRPr>
          </a:p>
          <a:p>
            <a:pPr indent="0" lvl="0" marL="0" rtl="0" algn="l">
              <a:lnSpc>
                <a:spcPct val="150000"/>
              </a:lnSpc>
              <a:spcBef>
                <a:spcPts val="1600"/>
              </a:spcBef>
              <a:spcAft>
                <a:spcPts val="0"/>
              </a:spcAft>
              <a:buNone/>
            </a:pPr>
            <a:r>
              <a:rPr lang="en">
                <a:solidFill>
                  <a:srgbClr val="202124"/>
                </a:solidFill>
                <a:highlight>
                  <a:srgbClr val="EFEFEF"/>
                </a:highlight>
                <a:latin typeface="Roboto"/>
                <a:ea typeface="Roboto"/>
                <a:cs typeface="Roboto"/>
                <a:sym typeface="Roboto"/>
              </a:rPr>
              <a:t>WITH hamlet AS</a:t>
            </a:r>
            <a:endParaRPr>
              <a:solidFill>
                <a:srgbClr val="202124"/>
              </a:solidFill>
              <a:highlight>
                <a:srgbClr val="EFEFEF"/>
              </a:highlight>
              <a:latin typeface="Roboto"/>
              <a:ea typeface="Roboto"/>
              <a:cs typeface="Roboto"/>
              <a:sym typeface="Roboto"/>
            </a:endParaRPr>
          </a:p>
          <a:p>
            <a:pPr indent="0" lvl="0" marL="0" rtl="0" algn="l">
              <a:lnSpc>
                <a:spcPct val="150000"/>
              </a:lnSpc>
              <a:spcBef>
                <a:spcPts val="0"/>
              </a:spcBef>
              <a:spcAft>
                <a:spcPts val="0"/>
              </a:spcAft>
              <a:buNone/>
            </a:pPr>
            <a:r>
              <a:rPr lang="en">
                <a:solidFill>
                  <a:srgbClr val="202124"/>
                </a:solidFill>
                <a:highlight>
                  <a:srgbClr val="EFEFEF"/>
                </a:highlight>
                <a:latin typeface="Roboto"/>
                <a:ea typeface="Roboto"/>
                <a:cs typeface="Roboto"/>
                <a:sym typeface="Roboto"/>
              </a:rPr>
              <a:t>    (SELECT * EXCEPT (corpus_date) FROM `bigquery-public-data.samples.shakespeare`   </a:t>
            </a:r>
            <a:endParaRPr>
              <a:solidFill>
                <a:srgbClr val="202124"/>
              </a:solidFill>
              <a:highlight>
                <a:srgbClr val="EFEFEF"/>
              </a:highlight>
              <a:latin typeface="Roboto"/>
              <a:ea typeface="Roboto"/>
              <a:cs typeface="Roboto"/>
              <a:sym typeface="Roboto"/>
            </a:endParaRPr>
          </a:p>
          <a:p>
            <a:pPr indent="0" lvl="0" marL="0" rtl="0" algn="l">
              <a:lnSpc>
                <a:spcPct val="150000"/>
              </a:lnSpc>
              <a:spcBef>
                <a:spcPts val="0"/>
              </a:spcBef>
              <a:spcAft>
                <a:spcPts val="0"/>
              </a:spcAft>
              <a:buNone/>
            </a:pPr>
            <a:r>
              <a:rPr lang="en">
                <a:solidFill>
                  <a:srgbClr val="202124"/>
                </a:solidFill>
                <a:highlight>
                  <a:srgbClr val="EFEFEF"/>
                </a:highlight>
                <a:latin typeface="Roboto"/>
                <a:ea typeface="Roboto"/>
                <a:cs typeface="Roboto"/>
                <a:sym typeface="Roboto"/>
              </a:rPr>
              <a:t>      WHERE corpus = 'hamlet')</a:t>
            </a:r>
            <a:endParaRPr>
              <a:solidFill>
                <a:srgbClr val="202124"/>
              </a:solidFill>
              <a:highlight>
                <a:srgbClr val="EFEFEF"/>
              </a:highlight>
              <a:latin typeface="Roboto"/>
              <a:ea typeface="Roboto"/>
              <a:cs typeface="Roboto"/>
              <a:sym typeface="Roboto"/>
            </a:endParaRPr>
          </a:p>
          <a:p>
            <a:pPr indent="0" lvl="0" marL="0" rtl="0" algn="l">
              <a:lnSpc>
                <a:spcPct val="150000"/>
              </a:lnSpc>
              <a:spcBef>
                <a:spcPts val="0"/>
              </a:spcBef>
              <a:spcAft>
                <a:spcPts val="0"/>
              </a:spcAft>
              <a:buNone/>
            </a:pPr>
            <a:r>
              <a:rPr lang="en">
                <a:solidFill>
                  <a:srgbClr val="0000FF"/>
                </a:solidFill>
                <a:highlight>
                  <a:srgbClr val="EFEFEF"/>
                </a:highlight>
                <a:latin typeface="Roboto"/>
                <a:ea typeface="Roboto"/>
                <a:cs typeface="Roboto"/>
                <a:sym typeface="Roboto"/>
              </a:rPr>
              <a:t>SELECT word from hamlet</a:t>
            </a:r>
            <a:endParaRPr>
              <a:solidFill>
                <a:srgbClr val="0000FF"/>
              </a:solidFill>
              <a:highlight>
                <a:srgbClr val="EFEFEF"/>
              </a:highlight>
              <a:latin typeface="Roboto"/>
              <a:ea typeface="Roboto"/>
              <a:cs typeface="Roboto"/>
              <a:sym typeface="Roboto"/>
            </a:endParaRPr>
          </a:p>
          <a:p>
            <a:pPr indent="0" lvl="0" marL="0" rtl="0" algn="l">
              <a:lnSpc>
                <a:spcPct val="150000"/>
              </a:lnSpc>
              <a:spcBef>
                <a:spcPts val="0"/>
              </a:spcBef>
              <a:spcAft>
                <a:spcPts val="0"/>
              </a:spcAft>
              <a:buNone/>
            </a:pPr>
            <a:r>
              <a:rPr lang="en">
                <a:solidFill>
                  <a:srgbClr val="0000FF"/>
                </a:solidFill>
                <a:highlight>
                  <a:srgbClr val="EFEFEF"/>
                </a:highlight>
                <a:latin typeface="Roboto"/>
                <a:ea typeface="Roboto"/>
                <a:cs typeface="Roboto"/>
                <a:sym typeface="Roboto"/>
              </a:rPr>
              <a:t>ORDER BY word_count DESC</a:t>
            </a:r>
            <a:endParaRPr>
              <a:solidFill>
                <a:srgbClr val="0000FF"/>
              </a:solidFill>
              <a:highlight>
                <a:srgbClr val="EFEFEF"/>
              </a:highlight>
              <a:latin typeface="Roboto"/>
              <a:ea typeface="Roboto"/>
              <a:cs typeface="Roboto"/>
              <a:sym typeface="Roboto"/>
            </a:endParaRPr>
          </a:p>
          <a:p>
            <a:pPr indent="0" lvl="0" marL="0" rtl="0" algn="l">
              <a:spcBef>
                <a:spcPts val="0"/>
              </a:spcBef>
              <a:spcAft>
                <a:spcPts val="0"/>
              </a:spcAft>
              <a:buNone/>
            </a:pPr>
            <a:r>
              <a:t/>
            </a:r>
            <a:endParaRPr>
              <a:solidFill>
                <a:srgbClr val="202124"/>
              </a:solidFill>
              <a:highlight>
                <a:srgbClr val="FFFFFF"/>
              </a:highlight>
              <a:latin typeface="Roboto"/>
              <a:ea typeface="Roboto"/>
              <a:cs typeface="Roboto"/>
              <a:sym typeface="Roboto"/>
            </a:endParaRPr>
          </a:p>
          <a:p>
            <a:pPr indent="0" lvl="0" marL="0" rtl="0" algn="l">
              <a:spcBef>
                <a:spcPts val="1600"/>
              </a:spcBef>
              <a:spcAft>
                <a:spcPts val="1600"/>
              </a:spcAft>
              <a:buNone/>
            </a:pPr>
            <a:r>
              <a:t/>
            </a:r>
            <a:endParaRPr>
              <a:solidFill>
                <a:srgbClr val="202124"/>
              </a:solidFill>
              <a:highlight>
                <a:srgbClr val="FFFFFF"/>
              </a:highlight>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Google Analytics</a:t>
            </a:r>
            <a:endParaRPr/>
          </a:p>
        </p:txBody>
      </p:sp>
      <p:sp>
        <p:nvSpPr>
          <p:cNvPr id="301" name="Google Shape;301;p17"/>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Google Analytics is a web analytics service that </a:t>
            </a:r>
            <a:r>
              <a:rPr b="1" lang="en"/>
              <a:t>tracks</a:t>
            </a:r>
            <a:r>
              <a:rPr lang="en"/>
              <a:t> and </a:t>
            </a:r>
            <a:r>
              <a:rPr b="1" lang="en"/>
              <a:t>reports</a:t>
            </a:r>
            <a:r>
              <a:rPr lang="en"/>
              <a:t> </a:t>
            </a:r>
            <a:r>
              <a:rPr b="1" lang="en"/>
              <a:t>website traffic</a:t>
            </a:r>
            <a:r>
              <a:rPr lang="en"/>
              <a:t>. It is the most widely used web analytics service on the web.</a:t>
            </a:r>
            <a:endParaRPr/>
          </a:p>
          <a:p>
            <a:pPr indent="0" lvl="0" marL="0" rtl="0" algn="l">
              <a:spcBef>
                <a:spcPts val="1600"/>
              </a:spcBef>
              <a:spcAft>
                <a:spcPts val="1600"/>
              </a:spcAft>
              <a:buNone/>
            </a:pPr>
            <a:r>
              <a:rPr lang="en"/>
              <a:t>It tracks the website activity of the users such as session duration, pages per session, bounce rate, etc. along with the information on the source of the traffic. It shows high-level, dashboard-type data for the casual user, and more in-depth data further into the report set.</a:t>
            </a:r>
            <a:endParaRPr/>
          </a:p>
        </p:txBody>
      </p:sp>
      <p:pic>
        <p:nvPicPr>
          <p:cNvPr id="302" name="Google Shape;302;p17"/>
          <p:cNvPicPr preferRelativeResize="0"/>
          <p:nvPr/>
        </p:nvPicPr>
        <p:blipFill>
          <a:blip r:embed="rId3">
            <a:alphaModFix/>
          </a:blip>
          <a:stretch>
            <a:fillRect/>
          </a:stretch>
        </p:blipFill>
        <p:spPr>
          <a:xfrm>
            <a:off x="4833350" y="315500"/>
            <a:ext cx="4158326" cy="16623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1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Google Merchandise Store</a:t>
            </a:r>
            <a:endParaRPr/>
          </a:p>
        </p:txBody>
      </p:sp>
      <p:sp>
        <p:nvSpPr>
          <p:cNvPr id="308" name="Google Shape;308;p18"/>
          <p:cNvSpPr txBox="1"/>
          <p:nvPr>
            <p:ph idx="1" type="body"/>
          </p:nvPr>
        </p:nvSpPr>
        <p:spPr>
          <a:xfrm>
            <a:off x="1303800" y="1990050"/>
            <a:ext cx="7030500" cy="11760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1600"/>
              </a:spcAft>
              <a:buNone/>
            </a:pPr>
            <a:r>
              <a:rPr lang="en" sz="1400" u="sng">
                <a:solidFill>
                  <a:schemeClr val="hlink"/>
                </a:solidFill>
                <a:latin typeface="Open Sans"/>
                <a:ea typeface="Open Sans"/>
                <a:cs typeface="Open Sans"/>
                <a:sym typeface="Open Sans"/>
                <a:hlinkClick r:id="rId3"/>
              </a:rPr>
              <a:t>Google Merchandise Store</a:t>
            </a:r>
            <a:r>
              <a:rPr lang="en" sz="1400">
                <a:solidFill>
                  <a:srgbClr val="000000"/>
                </a:solidFill>
                <a:latin typeface="Open Sans"/>
                <a:ea typeface="Open Sans"/>
                <a:cs typeface="Open Sans"/>
                <a:sym typeface="Open Sans"/>
              </a:rPr>
              <a:t> is an online platform where Google branded products are sold. In QLab I we will analyze this live ecommerce data.</a:t>
            </a:r>
            <a:endParaRPr/>
          </a:p>
        </p:txBody>
      </p:sp>
      <p:pic>
        <p:nvPicPr>
          <p:cNvPr id="309" name="Google Shape;309;p18"/>
          <p:cNvPicPr preferRelativeResize="0"/>
          <p:nvPr/>
        </p:nvPicPr>
        <p:blipFill>
          <a:blip r:embed="rId4">
            <a:alphaModFix/>
          </a:blip>
          <a:stretch>
            <a:fillRect/>
          </a:stretch>
        </p:blipFill>
        <p:spPr>
          <a:xfrm>
            <a:off x="4941900" y="3295625"/>
            <a:ext cx="2349897" cy="1668028"/>
          </a:xfrm>
          <a:prstGeom prst="rect">
            <a:avLst/>
          </a:prstGeom>
          <a:noFill/>
          <a:ln>
            <a:noFill/>
          </a:ln>
          <a:effectLst>
            <a:outerShdw blurRad="57150" rotWithShape="0" algn="bl" dir="5400000" dist="19050">
              <a:srgbClr val="000000">
                <a:alpha val="50000"/>
              </a:srgbClr>
            </a:outerShdw>
          </a:effectLst>
        </p:spPr>
      </p:pic>
      <p:pic>
        <p:nvPicPr>
          <p:cNvPr id="310" name="Google Shape;310;p18"/>
          <p:cNvPicPr preferRelativeResize="0"/>
          <p:nvPr/>
        </p:nvPicPr>
        <p:blipFill>
          <a:blip r:embed="rId5">
            <a:alphaModFix/>
          </a:blip>
          <a:stretch>
            <a:fillRect/>
          </a:stretch>
        </p:blipFill>
        <p:spPr>
          <a:xfrm>
            <a:off x="1695025" y="3295625"/>
            <a:ext cx="2778512" cy="166802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Teaming + Slack Channel</a:t>
            </a:r>
            <a:endParaRPr/>
          </a:p>
        </p:txBody>
      </p:sp>
      <p:pic>
        <p:nvPicPr>
          <p:cNvPr id="316" name="Google Shape;316;p19"/>
          <p:cNvPicPr preferRelativeResize="0"/>
          <p:nvPr/>
        </p:nvPicPr>
        <p:blipFill>
          <a:blip r:embed="rId3">
            <a:alphaModFix/>
          </a:blip>
          <a:stretch>
            <a:fillRect/>
          </a:stretch>
        </p:blipFill>
        <p:spPr>
          <a:xfrm>
            <a:off x="2526475" y="1815150"/>
            <a:ext cx="4585149" cy="2397875"/>
          </a:xfrm>
          <a:prstGeom prst="rect">
            <a:avLst/>
          </a:prstGeom>
          <a:noFill/>
          <a:ln>
            <a:noFill/>
          </a:ln>
        </p:spPr>
      </p:pic>
      <p:sp>
        <p:nvSpPr>
          <p:cNvPr id="317" name="Google Shape;317;p19"/>
          <p:cNvSpPr txBox="1"/>
          <p:nvPr/>
        </p:nvSpPr>
        <p:spPr>
          <a:xfrm>
            <a:off x="1204700" y="4400175"/>
            <a:ext cx="492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Class list with teams info can be found </a:t>
            </a:r>
            <a:r>
              <a:rPr lang="en" u="sng">
                <a:solidFill>
                  <a:schemeClr val="hlink"/>
                </a:solidFill>
                <a:latin typeface="Nunito"/>
                <a:ea typeface="Nunito"/>
                <a:cs typeface="Nunito"/>
                <a:sym typeface="Nunito"/>
                <a:hlinkClick r:id="rId4"/>
              </a:rPr>
              <a:t>here</a:t>
            </a:r>
            <a:r>
              <a:rPr lang="en">
                <a:latin typeface="Nunito"/>
                <a:ea typeface="Nunito"/>
                <a:cs typeface="Nunito"/>
                <a:sym typeface="Nunito"/>
              </a:rPr>
              <a:t>.</a:t>
            </a:r>
            <a:endParaRPr>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0"/>
          <p:cNvSpPr txBox="1"/>
          <p:nvPr>
            <p:ph idx="1" type="body"/>
          </p:nvPr>
        </p:nvSpPr>
        <p:spPr>
          <a:xfrm>
            <a:off x="1303800" y="1532850"/>
            <a:ext cx="7030500" cy="349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Leads:</a:t>
            </a:r>
            <a:r>
              <a:rPr lang="en"/>
              <a:t> set up Slack channels</a:t>
            </a:r>
            <a:endParaRPr/>
          </a:p>
          <a:p>
            <a:pPr indent="-311150" lvl="0" marL="457200" rtl="0" algn="l">
              <a:spcBef>
                <a:spcPts val="1600"/>
              </a:spcBef>
              <a:spcAft>
                <a:spcPts val="0"/>
              </a:spcAft>
              <a:buSzPts val="1300"/>
              <a:buChar char="●"/>
            </a:pPr>
            <a:r>
              <a:rPr lang="en"/>
              <a:t>Setup two </a:t>
            </a:r>
            <a:r>
              <a:rPr b="1" lang="en"/>
              <a:t>private</a:t>
            </a:r>
            <a:r>
              <a:rPr lang="en"/>
              <a:t> channel</a:t>
            </a:r>
            <a:endParaRPr/>
          </a:p>
          <a:p>
            <a:pPr indent="-298450" lvl="1" marL="914400" rtl="0" algn="l">
              <a:spcBef>
                <a:spcPts val="0"/>
              </a:spcBef>
              <a:spcAft>
                <a:spcPts val="0"/>
              </a:spcAft>
              <a:buSzPts val="1100"/>
              <a:buChar char="○"/>
            </a:pPr>
            <a:r>
              <a:rPr lang="en"/>
              <a:t>Invite </a:t>
            </a:r>
            <a:r>
              <a:rPr lang="en" u="sng"/>
              <a:t>your teammates only</a:t>
            </a:r>
            <a:endParaRPr u="sng"/>
          </a:p>
          <a:p>
            <a:pPr indent="-298450" lvl="2" marL="1371600" rtl="0" algn="l">
              <a:spcBef>
                <a:spcPts val="0"/>
              </a:spcBef>
              <a:spcAft>
                <a:spcPts val="0"/>
              </a:spcAft>
              <a:buSzPts val="1100"/>
              <a:buAutoNum type="romanLcPeriod"/>
            </a:pPr>
            <a:r>
              <a:rPr lang="en"/>
              <a:t>Call it </a:t>
            </a:r>
            <a:r>
              <a:rPr b="1" lang="en">
                <a:solidFill>
                  <a:srgbClr val="CC0000"/>
                </a:solidFill>
              </a:rPr>
              <a:t>ba775-team1-b1-students</a:t>
            </a:r>
            <a:r>
              <a:rPr b="1" lang="en"/>
              <a:t> </a:t>
            </a:r>
            <a:r>
              <a:rPr lang="en"/>
              <a:t>(team 1 cohort B1, for instance)</a:t>
            </a:r>
            <a:endParaRPr/>
          </a:p>
          <a:p>
            <a:pPr indent="-298450" lvl="1" marL="914400" rtl="0" algn="l">
              <a:spcBef>
                <a:spcPts val="0"/>
              </a:spcBef>
              <a:spcAft>
                <a:spcPts val="0"/>
              </a:spcAft>
              <a:buSzPts val="1100"/>
              <a:buChar char="○"/>
            </a:pPr>
            <a:r>
              <a:rPr lang="en"/>
              <a:t>Invite </a:t>
            </a:r>
            <a:r>
              <a:rPr lang="en" u="sng"/>
              <a:t>your teammates + the instructor</a:t>
            </a:r>
            <a:endParaRPr/>
          </a:p>
          <a:p>
            <a:pPr indent="-298450" lvl="2" marL="1371600" rtl="0" algn="l">
              <a:spcBef>
                <a:spcPts val="0"/>
              </a:spcBef>
              <a:spcAft>
                <a:spcPts val="0"/>
              </a:spcAft>
              <a:buSzPts val="1100"/>
              <a:buAutoNum type="romanLcPeriod"/>
            </a:pPr>
            <a:r>
              <a:rPr lang="en"/>
              <a:t>Call it</a:t>
            </a:r>
            <a:r>
              <a:rPr b="1" lang="en">
                <a:solidFill>
                  <a:srgbClr val="CC0000"/>
                </a:solidFill>
              </a:rPr>
              <a:t> ba775-team1-b1-w-professor</a:t>
            </a:r>
            <a:r>
              <a:rPr lang="en"/>
              <a:t> (team 1 cohort B1, for instance)</a:t>
            </a:r>
            <a:endParaRPr/>
          </a:p>
        </p:txBody>
      </p:sp>
      <p:sp>
        <p:nvSpPr>
          <p:cNvPr id="323" name="Google Shape;323;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 Slack channels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1"/>
          <p:cNvSpPr txBox="1"/>
          <p:nvPr>
            <p:ph idx="1" type="body"/>
          </p:nvPr>
        </p:nvSpPr>
        <p:spPr>
          <a:xfrm>
            <a:off x="1303800" y="1532850"/>
            <a:ext cx="7030500" cy="2566800"/>
          </a:xfrm>
          <a:prstGeom prst="rect">
            <a:avLst/>
          </a:prstGeom>
        </p:spPr>
        <p:txBody>
          <a:bodyPr anchorCtr="0" anchor="t" bIns="91425" lIns="91425" spcFirstLastPara="1" rIns="91425" wrap="square" tIns="91425">
            <a:spAutoFit/>
          </a:bodyPr>
          <a:lstStyle/>
          <a:p>
            <a:pPr indent="-311150" lvl="0" marL="457200" rtl="0" algn="l">
              <a:spcBef>
                <a:spcPts val="0"/>
              </a:spcBef>
              <a:spcAft>
                <a:spcPts val="0"/>
              </a:spcAft>
              <a:buSzPts val="1300"/>
              <a:buChar char="●"/>
            </a:pPr>
            <a:r>
              <a:rPr b="1" lang="en"/>
              <a:t>Leads:</a:t>
            </a:r>
            <a:r>
              <a:rPr lang="en"/>
              <a:t> s</a:t>
            </a:r>
            <a:r>
              <a:rPr lang="en"/>
              <a:t>et up a GCP project</a:t>
            </a:r>
            <a:endParaRPr/>
          </a:p>
          <a:p>
            <a:pPr indent="-298450" lvl="1" marL="914400" rtl="0" algn="l">
              <a:spcBef>
                <a:spcPts val="0"/>
              </a:spcBef>
              <a:spcAft>
                <a:spcPts val="0"/>
              </a:spcAft>
              <a:buSzPts val="1100"/>
              <a:buChar char="○"/>
            </a:pPr>
            <a:r>
              <a:rPr lang="en"/>
              <a:t>Give the project a good name</a:t>
            </a:r>
            <a:endParaRPr/>
          </a:p>
          <a:p>
            <a:pPr indent="-298450" lvl="1" marL="914400" rtl="0" algn="l">
              <a:spcBef>
                <a:spcPts val="0"/>
              </a:spcBef>
              <a:spcAft>
                <a:spcPts val="0"/>
              </a:spcAft>
              <a:buSzPts val="1100"/>
              <a:buChar char="○"/>
            </a:pPr>
            <a:r>
              <a:rPr lang="en"/>
              <a:t>From GCP menu go to </a:t>
            </a:r>
            <a:r>
              <a:rPr b="1" lang="en"/>
              <a:t>Billing</a:t>
            </a:r>
            <a:r>
              <a:rPr lang="en"/>
              <a:t> &gt; </a:t>
            </a:r>
            <a:r>
              <a:rPr b="1" lang="en"/>
              <a:t>Go to linked billing account</a:t>
            </a:r>
            <a:r>
              <a:rPr lang="en"/>
              <a:t>. Make sure that you see your project name under your coupon</a:t>
            </a:r>
            <a:endParaRPr/>
          </a:p>
          <a:p>
            <a:pPr indent="-311150" lvl="0" marL="457200" rtl="0" algn="l">
              <a:spcBef>
                <a:spcPts val="0"/>
              </a:spcBef>
              <a:spcAft>
                <a:spcPts val="0"/>
              </a:spcAft>
              <a:buSzPts val="1300"/>
              <a:buChar char="●"/>
            </a:pPr>
            <a:r>
              <a:rPr lang="en"/>
              <a:t>Share the project with your teammates</a:t>
            </a:r>
            <a:endParaRPr/>
          </a:p>
          <a:p>
            <a:pPr indent="-298450" lvl="1" marL="914400" rtl="0" algn="l">
              <a:spcBef>
                <a:spcPts val="0"/>
              </a:spcBef>
              <a:spcAft>
                <a:spcPts val="0"/>
              </a:spcAft>
              <a:buSzPts val="1100"/>
              <a:buChar char="○"/>
            </a:pPr>
            <a:r>
              <a:rPr lang="en"/>
              <a:t>From GCP menu go to </a:t>
            </a:r>
            <a:r>
              <a:rPr b="1" lang="en"/>
              <a:t>IAM &amp; admin</a:t>
            </a:r>
            <a:endParaRPr b="1"/>
          </a:p>
          <a:p>
            <a:pPr indent="-298450" lvl="1" marL="914400" rtl="0" algn="l">
              <a:spcBef>
                <a:spcPts val="0"/>
              </a:spcBef>
              <a:spcAft>
                <a:spcPts val="0"/>
              </a:spcAft>
              <a:buSzPts val="1100"/>
              <a:buChar char="○"/>
            </a:pPr>
            <a:r>
              <a:rPr lang="en"/>
              <a:t>From the top “</a:t>
            </a:r>
            <a:r>
              <a:rPr b="1" lang="en"/>
              <a:t>Add</a:t>
            </a:r>
            <a:r>
              <a:rPr lang="en"/>
              <a:t>” a member</a:t>
            </a:r>
            <a:endParaRPr/>
          </a:p>
          <a:p>
            <a:pPr indent="-298450" lvl="1" marL="914400" rtl="0" algn="l">
              <a:spcBef>
                <a:spcPts val="0"/>
              </a:spcBef>
              <a:spcAft>
                <a:spcPts val="0"/>
              </a:spcAft>
              <a:buSzPts val="1100"/>
              <a:buChar char="○"/>
            </a:pPr>
            <a:r>
              <a:rPr lang="en"/>
              <a:t>In the box use your team members’ BU email address</a:t>
            </a:r>
            <a:endParaRPr/>
          </a:p>
          <a:p>
            <a:pPr indent="-298450" lvl="1" marL="914400" rtl="0" algn="l">
              <a:spcBef>
                <a:spcPts val="0"/>
              </a:spcBef>
              <a:spcAft>
                <a:spcPts val="0"/>
              </a:spcAft>
              <a:buSzPts val="1100"/>
              <a:buChar char="○"/>
            </a:pPr>
            <a:r>
              <a:rPr lang="en"/>
              <a:t>For role: give them </a:t>
            </a:r>
            <a:r>
              <a:rPr b="1" lang="en"/>
              <a:t>project</a:t>
            </a:r>
            <a:r>
              <a:rPr lang="en"/>
              <a:t> &gt; </a:t>
            </a:r>
            <a:r>
              <a:rPr b="1" lang="en"/>
              <a:t>owner</a:t>
            </a:r>
            <a:endParaRPr b="1"/>
          </a:p>
          <a:p>
            <a:pPr indent="-298450" lvl="1" marL="914400" rtl="0" algn="l">
              <a:spcBef>
                <a:spcPts val="0"/>
              </a:spcBef>
              <a:spcAft>
                <a:spcPts val="0"/>
              </a:spcAft>
              <a:buSzPts val="1100"/>
              <a:buChar char="○"/>
            </a:pPr>
            <a:r>
              <a:rPr lang="en"/>
              <a:t>Then send the invitation</a:t>
            </a:r>
            <a:endParaRPr/>
          </a:p>
          <a:p>
            <a:pPr indent="-298450" lvl="1" marL="914400" rtl="0" algn="l">
              <a:spcBef>
                <a:spcPts val="0"/>
              </a:spcBef>
              <a:spcAft>
                <a:spcPts val="0"/>
              </a:spcAft>
              <a:buSzPts val="1100"/>
              <a:buChar char="○"/>
            </a:pPr>
            <a:r>
              <a:rPr lang="en"/>
              <a:t>Others follow the link in your email and accept the invitation</a:t>
            </a:r>
            <a:endParaRPr/>
          </a:p>
          <a:p>
            <a:pPr indent="-298450" lvl="2" marL="1371600" rtl="0" algn="l">
              <a:spcBef>
                <a:spcPts val="0"/>
              </a:spcBef>
              <a:spcAft>
                <a:spcPts val="0"/>
              </a:spcAft>
              <a:buSzPts val="1100"/>
              <a:buChar char="■"/>
            </a:pPr>
            <a:r>
              <a:rPr lang="en"/>
              <a:t>Note: it could take a while for everyone to receive the invitation.</a:t>
            </a:r>
            <a:endParaRPr/>
          </a:p>
        </p:txBody>
      </p:sp>
      <p:sp>
        <p:nvSpPr>
          <p:cNvPr id="329" name="Google Shape;329;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 a GCP Project for Your Team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